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6"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83" d="100"/>
          <a:sy n="83" d="100"/>
        </p:scale>
        <p:origin x="68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FCE45-57C6-4CF9-BC52-3CDE8004D30F}" type="datetimeFigureOut">
              <a:rPr lang="nl-NL" smtClean="0"/>
              <a:t>24-3-2019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713BC-CEE2-42C7-9F47-192C12DA313E}" type="slidenum">
              <a:rPr lang="nl-NL" smtClean="0"/>
              <a:t>‹nr.›</a:t>
            </a:fld>
            <a:endParaRPr lang="nl-NL"/>
          </a:p>
        </p:txBody>
      </p:sp>
    </p:spTree>
    <p:extLst>
      <p:ext uri="{BB962C8B-B14F-4D97-AF65-F5344CB8AC3E}">
        <p14:creationId xmlns:p14="http://schemas.microsoft.com/office/powerpoint/2010/main" val="1853074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smtClean="0">
                <a:solidFill>
                  <a:schemeClr val="tx1"/>
                </a:solidFill>
                <a:latin typeface="+mn-lt"/>
                <a:ea typeface="+mn-ea"/>
                <a:cs typeface="+mn-cs"/>
              </a:rPr>
              <a:t>Het kanaal is de weg waarlangs de boodschap de ontvanger bereikt. Dit is een ruimer begrip dan het woord</a:t>
            </a:r>
          </a:p>
          <a:p>
            <a:r>
              <a:rPr lang="nl-NL" sz="1200" b="0" i="0" u="none" strike="noStrike" kern="1200" baseline="0" dirty="0" smtClean="0">
                <a:solidFill>
                  <a:schemeClr val="tx1"/>
                </a:solidFill>
                <a:latin typeface="+mn-lt"/>
                <a:ea typeface="+mn-ea"/>
                <a:cs typeface="+mn-cs"/>
              </a:rPr>
              <a:t>medium, dat je misschien wel eens hebt gehoord. Een medium is bijvoorbeeld een brief, een besloten vergadering,</a:t>
            </a:r>
          </a:p>
          <a:p>
            <a:r>
              <a:rPr lang="nl-NL" sz="1200" b="0" i="0" u="none" strike="noStrike" kern="1200" baseline="0" dirty="0" smtClean="0">
                <a:solidFill>
                  <a:schemeClr val="tx1"/>
                </a:solidFill>
                <a:latin typeface="+mn-lt"/>
                <a:ea typeface="+mn-ea"/>
                <a:cs typeface="+mn-cs"/>
              </a:rPr>
              <a:t>een gesprek of een prikbord. Een massamedium is een boek, een tijdschrift, televisie of radio. Het</a:t>
            </a:r>
          </a:p>
          <a:p>
            <a:r>
              <a:rPr lang="nl-NL" sz="1200" b="0" i="0" u="none" strike="noStrike" kern="1200" baseline="0" dirty="0" smtClean="0">
                <a:solidFill>
                  <a:schemeClr val="tx1"/>
                </a:solidFill>
                <a:latin typeface="+mn-lt"/>
                <a:ea typeface="+mn-ea"/>
                <a:cs typeface="+mn-cs"/>
              </a:rPr>
              <a:t>verschil tussen een medium en een massamedium is dat het eerste bedoeld is voor een bepaalde, nauwkeurig</a:t>
            </a:r>
          </a:p>
          <a:p>
            <a:r>
              <a:rPr lang="nl-NL" sz="1200" b="0" i="0" u="none" strike="noStrike" kern="1200" baseline="0" dirty="0" smtClean="0">
                <a:solidFill>
                  <a:schemeClr val="tx1"/>
                </a:solidFill>
                <a:latin typeface="+mn-lt"/>
                <a:ea typeface="+mn-ea"/>
                <a:cs typeface="+mn-cs"/>
              </a:rPr>
              <a:t>te omschrijven groep personen. Bijvoorbeeld: werknemers van een organisatie, bezoekers van een vergadering,</a:t>
            </a:r>
          </a:p>
          <a:p>
            <a:r>
              <a:rPr lang="nl-NL" sz="1200" b="0" i="0" u="none" strike="noStrike" kern="1200" baseline="0" dirty="0" smtClean="0">
                <a:solidFill>
                  <a:schemeClr val="tx1"/>
                </a:solidFill>
                <a:latin typeface="+mn-lt"/>
                <a:ea typeface="+mn-ea"/>
                <a:cs typeface="+mn-cs"/>
              </a:rPr>
              <a:t>leden van een club. Een massamedium bereikt een veel grotere groep en de zender weet niet precies wie er</a:t>
            </a:r>
          </a:p>
          <a:p>
            <a:r>
              <a:rPr lang="nl-NL" sz="1200" b="0" i="0" u="none" strike="noStrike" kern="1200" baseline="0" dirty="0" smtClean="0">
                <a:solidFill>
                  <a:schemeClr val="tx1"/>
                </a:solidFill>
                <a:latin typeface="+mn-lt"/>
                <a:ea typeface="+mn-ea"/>
                <a:cs typeface="+mn-cs"/>
              </a:rPr>
              <a:t>in die groep zitten.</a:t>
            </a:r>
            <a:endParaRPr lang="nl-NL" dirty="0"/>
          </a:p>
        </p:txBody>
      </p:sp>
      <p:sp>
        <p:nvSpPr>
          <p:cNvPr id="4" name="Tijdelijke aanduiding voor dianummer 3"/>
          <p:cNvSpPr>
            <a:spLocks noGrp="1"/>
          </p:cNvSpPr>
          <p:nvPr>
            <p:ph type="sldNum" sz="quarter" idx="10"/>
          </p:nvPr>
        </p:nvSpPr>
        <p:spPr/>
        <p:txBody>
          <a:bodyPr/>
          <a:lstStyle/>
          <a:p>
            <a:fld id="{DE0713BC-CEE2-42C7-9F47-192C12DA313E}" type="slidenum">
              <a:rPr lang="nl-NL" smtClean="0"/>
              <a:t>4</a:t>
            </a:fld>
            <a:endParaRPr lang="nl-NL"/>
          </a:p>
        </p:txBody>
      </p:sp>
    </p:spTree>
    <p:extLst>
      <p:ext uri="{BB962C8B-B14F-4D97-AF65-F5344CB8AC3E}">
        <p14:creationId xmlns:p14="http://schemas.microsoft.com/office/powerpoint/2010/main" val="3947112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fontAlgn="base"/>
            <a:r>
              <a:rPr lang="nl-NL" sz="1200" b="0" i="0" kern="1200" dirty="0" smtClean="0">
                <a:solidFill>
                  <a:schemeClr val="tx1"/>
                </a:solidFill>
                <a:effectLst/>
                <a:latin typeface="+mn-lt"/>
                <a:ea typeface="+mn-ea"/>
                <a:cs typeface="+mn-cs"/>
              </a:rPr>
              <a:t>Wat is verbale communicatie</a:t>
            </a:r>
          </a:p>
          <a:p>
            <a:pPr fontAlgn="base"/>
            <a:r>
              <a:rPr lang="nl-NL" sz="1200" b="0" i="0" kern="1200" dirty="0" smtClean="0">
                <a:solidFill>
                  <a:schemeClr val="tx1"/>
                </a:solidFill>
                <a:effectLst/>
                <a:latin typeface="+mn-lt"/>
                <a:ea typeface="+mn-ea"/>
                <a:cs typeface="+mn-cs"/>
              </a:rPr>
              <a:t>Verbale communicatie is gesproken communicatie. Het bekendste voorbeeld van verbale communicatie is praten maar ook fluisteren en schreeuwen zijn vormen van verbale communicatie. Het voordeel van verbale communicatie is dat je in een korte tijd veel informatie kan overbrengen. Door gebruik te maken van non verbale communicatie kan verbale communicatie extra kracht worden bijgezet.</a:t>
            </a:r>
          </a:p>
          <a:p>
            <a:pPr fontAlgn="base"/>
            <a:r>
              <a:rPr lang="nl-NL" sz="1200" b="0" i="0" kern="1200" dirty="0" smtClean="0">
                <a:solidFill>
                  <a:schemeClr val="tx1"/>
                </a:solidFill>
                <a:effectLst/>
                <a:latin typeface="+mn-lt"/>
                <a:ea typeface="+mn-ea"/>
                <a:cs typeface="+mn-cs"/>
              </a:rPr>
              <a:t>Wat is non verbale communicatie</a:t>
            </a:r>
          </a:p>
          <a:p>
            <a:pPr fontAlgn="base"/>
            <a:r>
              <a:rPr lang="nl-NL" sz="1200" b="0" i="0" kern="1200" dirty="0" smtClean="0">
                <a:solidFill>
                  <a:schemeClr val="tx1"/>
                </a:solidFill>
                <a:effectLst/>
                <a:latin typeface="+mn-lt"/>
                <a:ea typeface="+mn-ea"/>
                <a:cs typeface="+mn-cs"/>
              </a:rPr>
              <a:t>Tegenover verbale communicatie staat non verbale communicatie. Dagelijks communiceren we talloze keren non verbaal. Non verbale communicatie is communicatie waarbij geen gebruik wordt gemaakt van woorden. Vaak wordt gedacht dat non verbale communicatie alleen over communicatie gaat waarbij gebruik wordt gemaakt van lichaamstaal, non verbale communicatie is echter breder. Houding, gezichtsuitdrukking, de blik in je ogen en het geven van tekens, het zijn allemaal vormen van non verbale </a:t>
            </a:r>
            <a:r>
              <a:rPr lang="nl-NL" sz="1200" b="0" i="0" kern="1200" dirty="0" err="1" smtClean="0">
                <a:solidFill>
                  <a:schemeClr val="tx1"/>
                </a:solidFill>
                <a:effectLst/>
                <a:latin typeface="+mn-lt"/>
                <a:ea typeface="+mn-ea"/>
                <a:cs typeface="+mn-cs"/>
              </a:rPr>
              <a:t>communicati</a:t>
            </a:r>
            <a:endParaRPr lang="nl-NL" sz="1200" b="0" i="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DE0713BC-CEE2-42C7-9F47-192C12DA313E}" type="slidenum">
              <a:rPr lang="nl-NL" smtClean="0"/>
              <a:t>7</a:t>
            </a:fld>
            <a:endParaRPr lang="nl-NL"/>
          </a:p>
        </p:txBody>
      </p:sp>
    </p:spTree>
    <p:extLst>
      <p:ext uri="{BB962C8B-B14F-4D97-AF65-F5344CB8AC3E}">
        <p14:creationId xmlns:p14="http://schemas.microsoft.com/office/powerpoint/2010/main" val="1540661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smtClean="0">
                <a:solidFill>
                  <a:schemeClr val="tx1"/>
                </a:solidFill>
                <a:effectLst/>
                <a:latin typeface="+mn-lt"/>
                <a:ea typeface="+mn-ea"/>
                <a:cs typeface="+mn-cs"/>
              </a:rPr>
              <a:t>Er wordt gesproken over verticale communicatie wanneer je communiceert met een leidinggevende of iemand aan wie jij leiding geeft. Het laat zich raden wat horizontale communicatie is. Juist, wanneer je communiceert met iemand op het zelfde niveau als waarop jij werkt, is er sprake van horizontale communicatie. In tegenstelling tot verticale communicatie ziet horizontale communicatie niet toe op het geven of ontvangen van instructies maar op het samenwerken in teamverband.</a:t>
            </a:r>
            <a:endParaRPr lang="nl-NL" dirty="0"/>
          </a:p>
        </p:txBody>
      </p:sp>
      <p:sp>
        <p:nvSpPr>
          <p:cNvPr id="4" name="Tijdelijke aanduiding voor dianummer 3"/>
          <p:cNvSpPr>
            <a:spLocks noGrp="1"/>
          </p:cNvSpPr>
          <p:nvPr>
            <p:ph type="sldNum" sz="quarter" idx="10"/>
          </p:nvPr>
        </p:nvSpPr>
        <p:spPr/>
        <p:txBody>
          <a:bodyPr/>
          <a:lstStyle/>
          <a:p>
            <a:fld id="{DE0713BC-CEE2-42C7-9F47-192C12DA313E}" type="slidenum">
              <a:rPr lang="nl-NL" smtClean="0"/>
              <a:t>8</a:t>
            </a:fld>
            <a:endParaRPr lang="nl-NL"/>
          </a:p>
        </p:txBody>
      </p:sp>
    </p:spTree>
    <p:extLst>
      <p:ext uri="{BB962C8B-B14F-4D97-AF65-F5344CB8AC3E}">
        <p14:creationId xmlns:p14="http://schemas.microsoft.com/office/powerpoint/2010/main" val="2519733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1988028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1510128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74949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37912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3167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2771554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3714427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3487010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36169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95AAD91-062F-4835-8649-5AD8CBB4E9EE}" type="datetimeFigureOut">
              <a:rPr lang="nl-NL" smtClean="0"/>
              <a:t>24-3-2019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23964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195AAD91-062F-4835-8649-5AD8CBB4E9EE}" type="datetimeFigureOut">
              <a:rPr lang="nl-NL" smtClean="0"/>
              <a:t>24-3-2019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1960347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95AAD91-062F-4835-8649-5AD8CBB4E9EE}" type="datetimeFigureOut">
              <a:rPr lang="nl-NL" smtClean="0"/>
              <a:t>24-3-2019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129349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195AAD91-062F-4835-8649-5AD8CBB4E9EE}" type="datetimeFigureOut">
              <a:rPr lang="nl-NL" smtClean="0"/>
              <a:t>24-3-2019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421053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AAD91-062F-4835-8649-5AD8CBB4E9EE}" type="datetimeFigureOut">
              <a:rPr lang="nl-NL" smtClean="0"/>
              <a:t>24-3-2019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144298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95AAD91-062F-4835-8649-5AD8CBB4E9EE}" type="datetimeFigureOut">
              <a:rPr lang="nl-NL" smtClean="0"/>
              <a:t>24-3-2019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331638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95AAD91-062F-4835-8649-5AD8CBB4E9EE}" type="datetimeFigureOut">
              <a:rPr lang="nl-NL" smtClean="0"/>
              <a:t>24-3-2019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3094FA0-9E04-46B3-982B-58516E90105E}" type="slidenum">
              <a:rPr lang="nl-NL" smtClean="0"/>
              <a:t>‹nr.›</a:t>
            </a:fld>
            <a:endParaRPr lang="nl-NL"/>
          </a:p>
        </p:txBody>
      </p:sp>
    </p:spTree>
    <p:extLst>
      <p:ext uri="{BB962C8B-B14F-4D97-AF65-F5344CB8AC3E}">
        <p14:creationId xmlns:p14="http://schemas.microsoft.com/office/powerpoint/2010/main" val="115319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5AAD91-062F-4835-8649-5AD8CBB4E9EE}" type="datetimeFigureOut">
              <a:rPr lang="nl-NL" smtClean="0"/>
              <a:t>24-3-2019</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094FA0-9E04-46B3-982B-58516E90105E}" type="slidenum">
              <a:rPr lang="nl-NL" smtClean="0"/>
              <a:t>‹nr.›</a:t>
            </a:fld>
            <a:endParaRPr lang="nl-NL"/>
          </a:p>
        </p:txBody>
      </p:sp>
    </p:spTree>
    <p:extLst>
      <p:ext uri="{BB962C8B-B14F-4D97-AF65-F5344CB8AC3E}">
        <p14:creationId xmlns:p14="http://schemas.microsoft.com/office/powerpoint/2010/main" val="1738523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time_continue=8&amp;v=MHHu0b5bCc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communiceren</a:t>
            </a:r>
            <a:endParaRPr lang="nl-NL" dirty="0"/>
          </a:p>
        </p:txBody>
      </p:sp>
      <p:sp>
        <p:nvSpPr>
          <p:cNvPr id="3" name="Ondertitel 2"/>
          <p:cNvSpPr>
            <a:spLocks noGrp="1"/>
          </p:cNvSpPr>
          <p:nvPr>
            <p:ph type="subTitle" idx="1"/>
          </p:nvPr>
        </p:nvSpPr>
        <p:spPr/>
        <p:txBody>
          <a:bodyPr/>
          <a:lstStyle/>
          <a:p>
            <a:r>
              <a:rPr lang="nl-NL" dirty="0" smtClean="0"/>
              <a:t>Les 2</a:t>
            </a:r>
            <a:endParaRPr lang="nl-NL" dirty="0"/>
          </a:p>
        </p:txBody>
      </p:sp>
    </p:spTree>
    <p:extLst>
      <p:ext uri="{BB962C8B-B14F-4D97-AF65-F5344CB8AC3E}">
        <p14:creationId xmlns:p14="http://schemas.microsoft.com/office/powerpoint/2010/main" val="1843426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inhoud</a:t>
            </a:r>
            <a:endParaRPr lang="nl-NL" dirty="0"/>
          </a:p>
        </p:txBody>
      </p:sp>
      <p:sp>
        <p:nvSpPr>
          <p:cNvPr id="3" name="Tijdelijke aanduiding voor inhoud 2"/>
          <p:cNvSpPr>
            <a:spLocks noGrp="1"/>
          </p:cNvSpPr>
          <p:nvPr>
            <p:ph idx="1"/>
          </p:nvPr>
        </p:nvSpPr>
        <p:spPr/>
        <p:txBody>
          <a:bodyPr/>
          <a:lstStyle/>
          <a:p>
            <a:r>
              <a:rPr lang="nl-NL" dirty="0" smtClean="0"/>
              <a:t>Doelen van een gesprek</a:t>
            </a:r>
          </a:p>
          <a:p>
            <a:r>
              <a:rPr lang="nl-NL" dirty="0" smtClean="0"/>
              <a:t>Kanalen</a:t>
            </a:r>
          </a:p>
          <a:p>
            <a:r>
              <a:rPr lang="nl-NL" dirty="0" smtClean="0"/>
              <a:t>Objectief en subjectief</a:t>
            </a:r>
          </a:p>
          <a:p>
            <a:r>
              <a:rPr lang="nl-NL" dirty="0" smtClean="0"/>
              <a:t>Voorbereiden</a:t>
            </a:r>
          </a:p>
          <a:p>
            <a:r>
              <a:rPr lang="nl-NL" dirty="0" smtClean="0"/>
              <a:t>Luisteren </a:t>
            </a:r>
            <a:endParaRPr lang="nl-NL" dirty="0" smtClean="0"/>
          </a:p>
          <a:p>
            <a:pPr marL="0" indent="0">
              <a:buNone/>
            </a:pPr>
            <a:endParaRPr lang="nl-NL" dirty="0"/>
          </a:p>
        </p:txBody>
      </p:sp>
    </p:spTree>
    <p:extLst>
      <p:ext uri="{BB962C8B-B14F-4D97-AF65-F5344CB8AC3E}">
        <p14:creationId xmlns:p14="http://schemas.microsoft.com/office/powerpoint/2010/main" val="3226008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van een gesprek</a:t>
            </a:r>
            <a:endParaRPr lang="nl-NL" dirty="0"/>
          </a:p>
        </p:txBody>
      </p:sp>
      <p:sp>
        <p:nvSpPr>
          <p:cNvPr id="3" name="Tijdelijke aanduiding voor inhoud 2"/>
          <p:cNvSpPr>
            <a:spLocks noGrp="1"/>
          </p:cNvSpPr>
          <p:nvPr>
            <p:ph idx="1"/>
          </p:nvPr>
        </p:nvSpPr>
        <p:spPr/>
        <p:txBody>
          <a:bodyPr/>
          <a:lstStyle/>
          <a:p>
            <a:r>
              <a:rPr lang="nl-NL" dirty="0"/>
              <a:t>te </a:t>
            </a:r>
            <a:r>
              <a:rPr lang="nl-NL" dirty="0" smtClean="0"/>
              <a:t>informeren</a:t>
            </a:r>
            <a:endParaRPr lang="nl-NL" dirty="0"/>
          </a:p>
          <a:p>
            <a:r>
              <a:rPr lang="nl-NL" dirty="0" smtClean="0"/>
              <a:t>te overtuigen</a:t>
            </a:r>
          </a:p>
          <a:p>
            <a:r>
              <a:rPr lang="nl-NL" dirty="0" smtClean="0"/>
              <a:t>te activeren</a:t>
            </a:r>
          </a:p>
          <a:p>
            <a:r>
              <a:rPr lang="nl-NL" dirty="0" smtClean="0"/>
              <a:t>te </a:t>
            </a:r>
            <a:r>
              <a:rPr lang="nl-NL" dirty="0" smtClean="0"/>
              <a:t>instrueren</a:t>
            </a:r>
          </a:p>
          <a:p>
            <a:endParaRPr lang="nl-NL" dirty="0"/>
          </a:p>
          <a:p>
            <a:r>
              <a:rPr lang="nl-NL" dirty="0"/>
              <a:t>Voordat je gaat communiceren, moet je je bedenken wat je wilt bereiken met de communicatie en hoe je </a:t>
            </a:r>
            <a:r>
              <a:rPr lang="nl-NL" dirty="0" smtClean="0"/>
              <a:t>dat het </a:t>
            </a:r>
            <a:r>
              <a:rPr lang="nl-NL" dirty="0"/>
              <a:t>beste kunt bereiken</a:t>
            </a:r>
            <a:r>
              <a:rPr lang="nl-NL" dirty="0" smtClean="0"/>
              <a:t>.</a:t>
            </a:r>
          </a:p>
          <a:p>
            <a:r>
              <a:rPr lang="nl-NL" dirty="0" smtClean="0"/>
              <a:t>Maar dan moet je ook luisteren. Hoe doe je </a:t>
            </a:r>
            <a:r>
              <a:rPr lang="nl-NL" dirty="0" smtClean="0">
                <a:hlinkClick r:id="rId2"/>
              </a:rPr>
              <a:t>dat?</a:t>
            </a:r>
            <a:endParaRPr lang="nl-NL" dirty="0"/>
          </a:p>
        </p:txBody>
      </p:sp>
    </p:spTree>
    <p:extLst>
      <p:ext uri="{BB962C8B-B14F-4D97-AF65-F5344CB8AC3E}">
        <p14:creationId xmlns:p14="http://schemas.microsoft.com/office/powerpoint/2010/main" val="3836737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Kanalen</a:t>
            </a:r>
            <a:endParaRPr lang="nl-NL" dirty="0"/>
          </a:p>
        </p:txBody>
      </p:sp>
      <p:sp>
        <p:nvSpPr>
          <p:cNvPr id="3" name="Tijdelijke aanduiding voor inhoud 2"/>
          <p:cNvSpPr>
            <a:spLocks noGrp="1"/>
          </p:cNvSpPr>
          <p:nvPr>
            <p:ph idx="1"/>
          </p:nvPr>
        </p:nvSpPr>
        <p:spPr/>
        <p:txBody>
          <a:bodyPr/>
          <a:lstStyle/>
          <a:p>
            <a:r>
              <a:rPr lang="nl-NL" dirty="0" smtClean="0"/>
              <a:t>Medium </a:t>
            </a:r>
          </a:p>
          <a:p>
            <a:r>
              <a:rPr lang="nl-NL" dirty="0" smtClean="0"/>
              <a:t>Massamedium</a:t>
            </a:r>
          </a:p>
          <a:p>
            <a:r>
              <a:rPr lang="nl-NL" dirty="0"/>
              <a:t>Kanaal, manier waarop iemand jou boodschap tegen komt bepaald ook de emotie en reactie. </a:t>
            </a:r>
          </a:p>
          <a:p>
            <a:r>
              <a:rPr lang="nl-NL" dirty="0"/>
              <a:t>Voorbeeld: </a:t>
            </a:r>
            <a:r>
              <a:rPr lang="nl-NL" dirty="0" smtClean="0"/>
              <a:t>hoe hij </a:t>
            </a:r>
            <a:r>
              <a:rPr lang="nl-NL" dirty="0" smtClean="0"/>
              <a:t>leest </a:t>
            </a:r>
            <a:r>
              <a:rPr lang="nl-NL" dirty="0" smtClean="0"/>
              <a:t>jouw </a:t>
            </a:r>
            <a:r>
              <a:rPr lang="nl-NL" dirty="0"/>
              <a:t>ingezonden brief in het personeelsblad dat hij leende van iemand die hij graag mag, of van iemand die hij niet mag</a:t>
            </a:r>
            <a:r>
              <a:rPr lang="nl-NL" dirty="0" smtClean="0"/>
              <a:t>?</a:t>
            </a:r>
          </a:p>
          <a:p>
            <a:r>
              <a:rPr lang="nl-NL" dirty="0" smtClean="0"/>
              <a:t>Keuze van een kanaal. Bereikt het iedereen, handigste manier voor de boodschap?</a:t>
            </a:r>
          </a:p>
          <a:p>
            <a:endParaRPr lang="nl-NL" dirty="0"/>
          </a:p>
          <a:p>
            <a:endParaRPr lang="nl-NL" dirty="0"/>
          </a:p>
        </p:txBody>
      </p:sp>
    </p:spTree>
    <p:extLst>
      <p:ext uri="{BB962C8B-B14F-4D97-AF65-F5344CB8AC3E}">
        <p14:creationId xmlns:p14="http://schemas.microsoft.com/office/powerpoint/2010/main" val="3951651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Feiten en meningen</a:t>
            </a:r>
            <a:endParaRPr lang="nl-NL" dirty="0"/>
          </a:p>
        </p:txBody>
      </p:sp>
      <p:sp>
        <p:nvSpPr>
          <p:cNvPr id="3" name="Tijdelijke aanduiding voor inhoud 2"/>
          <p:cNvSpPr>
            <a:spLocks noGrp="1"/>
          </p:cNvSpPr>
          <p:nvPr>
            <p:ph idx="1"/>
          </p:nvPr>
        </p:nvSpPr>
        <p:spPr>
          <a:xfrm>
            <a:off x="677334" y="1325880"/>
            <a:ext cx="9906846" cy="5532120"/>
          </a:xfrm>
        </p:spPr>
        <p:txBody>
          <a:bodyPr>
            <a:normAutofit/>
          </a:bodyPr>
          <a:lstStyle/>
          <a:p>
            <a:r>
              <a:rPr lang="nl-NL" dirty="0" smtClean="0"/>
              <a:t>Casus:</a:t>
            </a:r>
          </a:p>
          <a:p>
            <a:r>
              <a:rPr lang="nl-NL" dirty="0"/>
              <a:t>Je werkt als </a:t>
            </a:r>
            <a:r>
              <a:rPr lang="nl-NL" dirty="0" smtClean="0"/>
              <a:t>assistent(e) </a:t>
            </a:r>
            <a:r>
              <a:rPr lang="nl-NL" dirty="0"/>
              <a:t>in Dierenkliniek Klaverweide. Je krijgt een telefoontje van de heer Van Beest. Hij wil </a:t>
            </a:r>
            <a:r>
              <a:rPr lang="nl-NL" dirty="0" smtClean="0"/>
              <a:t>de eigenaar </a:t>
            </a:r>
            <a:r>
              <a:rPr lang="nl-NL" dirty="0"/>
              <a:t>van de dierenkliniek spreken. Deze is echter in bespreking en heeft je gezegd dat hij alleen voor </a:t>
            </a:r>
            <a:r>
              <a:rPr lang="nl-NL" dirty="0" smtClean="0"/>
              <a:t>heel belangrijke </a:t>
            </a:r>
            <a:r>
              <a:rPr lang="nl-NL" dirty="0"/>
              <a:t>zaken gestoord mag worden. Heel belangrijke telefoontjes mag je doorgeven aan zijn secretaresse</a:t>
            </a:r>
            <a:r>
              <a:rPr lang="nl-NL" dirty="0" smtClean="0"/>
              <a:t>, die </a:t>
            </a:r>
            <a:r>
              <a:rPr lang="nl-NL" dirty="0"/>
              <a:t>hem dan uit de bespreking zal halen. 'Ja', zegt de heer Van Beest, 'het is van het grootste belang dat </a:t>
            </a:r>
            <a:r>
              <a:rPr lang="nl-NL" dirty="0" smtClean="0"/>
              <a:t>ik hem </a:t>
            </a:r>
            <a:r>
              <a:rPr lang="nl-NL" dirty="0"/>
              <a:t>nu onmiddellijk spreek.' Je laat hem even wachten en meldt intussen aan de secretaresse: 'Mijnheer </a:t>
            </a:r>
            <a:r>
              <a:rPr lang="nl-NL" dirty="0" smtClean="0"/>
              <a:t>Van Beest </a:t>
            </a:r>
            <a:r>
              <a:rPr lang="nl-NL" dirty="0"/>
              <a:t>is aan de telefoon en hij heeft heel belangrijk nieuws te melden.' Van Beest wordt doorverbonden. </a:t>
            </a:r>
            <a:r>
              <a:rPr lang="nl-NL" dirty="0" smtClean="0"/>
              <a:t>Later is </a:t>
            </a:r>
            <a:r>
              <a:rPr lang="nl-NL" dirty="0"/>
              <a:t>de eigenaar van de dierenkliniek echter boos op u. 'Hoe kom je erbij om te zeggen dat zijn </a:t>
            </a:r>
            <a:r>
              <a:rPr lang="nl-NL" dirty="0" smtClean="0"/>
              <a:t>boodschap belangrijk </a:t>
            </a:r>
            <a:r>
              <a:rPr lang="nl-NL" dirty="0"/>
              <a:t>was? Die was helemáál niet belangrijk</a:t>
            </a:r>
            <a:r>
              <a:rPr lang="nl-NL" dirty="0" smtClean="0"/>
              <a:t>!‘</a:t>
            </a:r>
          </a:p>
          <a:p>
            <a:r>
              <a:rPr lang="nl-NL" dirty="0" smtClean="0"/>
              <a:t>Je </a:t>
            </a:r>
            <a:r>
              <a:rPr lang="nl-NL" dirty="0"/>
              <a:t>had deze communicatiestoring kunnen voorkomen door aan te geven dat er sprake was van een mening</a:t>
            </a:r>
            <a:r>
              <a:rPr lang="nl-NL" dirty="0" smtClean="0"/>
              <a:t>, niet </a:t>
            </a:r>
            <a:r>
              <a:rPr lang="nl-NL" dirty="0"/>
              <a:t>van een feit. Je zegt dan: 'Mijnheer Van Beest is aan de telefoon. Hij wil de dierenarts spreken en hij </a:t>
            </a:r>
            <a:r>
              <a:rPr lang="nl-NL" dirty="0" smtClean="0"/>
              <a:t>zegt dat </a:t>
            </a:r>
            <a:r>
              <a:rPr lang="nl-NL" dirty="0"/>
              <a:t>het heel belangrijk is.' Een andere formulering is: '... volgens hem is het heel belangrijk'. Met die </a:t>
            </a:r>
            <a:r>
              <a:rPr lang="nl-NL" dirty="0" smtClean="0"/>
              <a:t>woorden maak </a:t>
            </a:r>
            <a:r>
              <a:rPr lang="nl-NL" dirty="0"/>
              <a:t>je duidelijk dat je niet hebt vastgesteld of het belangrijk was of niet; je vertelt geen feit. Je </a:t>
            </a:r>
            <a:r>
              <a:rPr lang="nl-NL" dirty="0" smtClean="0"/>
              <a:t>geeft enkel de exacte </a:t>
            </a:r>
            <a:r>
              <a:rPr lang="nl-NL" dirty="0"/>
              <a:t>woorden van mijnheer Van Beest weer!</a:t>
            </a:r>
          </a:p>
        </p:txBody>
      </p:sp>
    </p:spTree>
    <p:extLst>
      <p:ext uri="{BB962C8B-B14F-4D97-AF65-F5344CB8AC3E}">
        <p14:creationId xmlns:p14="http://schemas.microsoft.com/office/powerpoint/2010/main" val="390127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Objectief en subjectief</a:t>
            </a:r>
            <a:endParaRPr lang="nl-NL" dirty="0"/>
          </a:p>
        </p:txBody>
      </p:sp>
      <p:sp>
        <p:nvSpPr>
          <p:cNvPr id="3" name="Tijdelijke aanduiding voor inhoud 2"/>
          <p:cNvSpPr>
            <a:spLocks noGrp="1"/>
          </p:cNvSpPr>
          <p:nvPr>
            <p:ph idx="1"/>
          </p:nvPr>
        </p:nvSpPr>
        <p:spPr/>
        <p:txBody>
          <a:bodyPr>
            <a:normAutofit fontScale="92500"/>
          </a:bodyPr>
          <a:lstStyle/>
          <a:p>
            <a:r>
              <a:rPr lang="nl-NL" dirty="0" smtClean="0"/>
              <a:t>Benoem twee situaties waarin jou gevoelens beïnvloed waren tijdens communicatie op je werk, je stage of een schoolse situatie</a:t>
            </a:r>
          </a:p>
          <a:p>
            <a:endParaRPr lang="nl-NL" dirty="0"/>
          </a:p>
          <a:p>
            <a:r>
              <a:rPr lang="nl-NL" dirty="0"/>
              <a:t>Door aanhalingstekens of een vraagteken kun je laten zien dat je het tegenovergestelde bedoelt van wat</a:t>
            </a:r>
          </a:p>
          <a:p>
            <a:r>
              <a:rPr lang="nl-NL" dirty="0"/>
              <a:t>je </a:t>
            </a:r>
            <a:r>
              <a:rPr lang="nl-NL" dirty="0" smtClean="0"/>
              <a:t>zegt: De </a:t>
            </a:r>
            <a:r>
              <a:rPr lang="nl-NL" dirty="0"/>
              <a:t>'dame' vroeg me de weg naar het station</a:t>
            </a:r>
            <a:r>
              <a:rPr lang="nl-NL" dirty="0" smtClean="0"/>
              <a:t>.</a:t>
            </a:r>
          </a:p>
          <a:p>
            <a:endParaRPr lang="nl-NL" dirty="0"/>
          </a:p>
          <a:p>
            <a:r>
              <a:rPr lang="nl-NL" dirty="0" smtClean="0"/>
              <a:t>Je moet feitelijk blijven en precies benoemen wat je ziet zonder interpretatie.</a:t>
            </a:r>
          </a:p>
          <a:p>
            <a:r>
              <a:rPr lang="nl-NL" dirty="0"/>
              <a:t>Hij heeft blauwe kringen onder zijn ogen (feit).</a:t>
            </a:r>
          </a:p>
          <a:p>
            <a:r>
              <a:rPr lang="nl-NL" dirty="0"/>
              <a:t>Hij ziet eruit alsof drie spoken hem een week lang uit z'n slaap gehouden hebben (mening).</a:t>
            </a:r>
          </a:p>
        </p:txBody>
      </p:sp>
    </p:spTree>
    <p:extLst>
      <p:ext uri="{BB962C8B-B14F-4D97-AF65-F5344CB8AC3E}">
        <p14:creationId xmlns:p14="http://schemas.microsoft.com/office/powerpoint/2010/main" val="3973187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non verbale communicatie</a:t>
            </a:r>
            <a:endParaRPr lang="nl-NL" dirty="0"/>
          </a:p>
        </p:txBody>
      </p:sp>
      <p:sp>
        <p:nvSpPr>
          <p:cNvPr id="3" name="Tijdelijke aanduiding voor inhoud 2"/>
          <p:cNvSpPr>
            <a:spLocks noGrp="1"/>
          </p:cNvSpPr>
          <p:nvPr>
            <p:ph idx="1"/>
          </p:nvPr>
        </p:nvSpPr>
        <p:spPr>
          <a:xfrm>
            <a:off x="409478" y="1725584"/>
            <a:ext cx="9510375" cy="4732019"/>
          </a:xfrm>
        </p:spPr>
        <p:txBody>
          <a:bodyPr>
            <a:normAutofit/>
          </a:bodyPr>
          <a:lstStyle/>
          <a:p>
            <a:r>
              <a:rPr lang="nl-NL" dirty="0" smtClean="0"/>
              <a:t>Verbaal is? En non verbaal is? Noem een voorbeeld van beide?</a:t>
            </a:r>
          </a:p>
          <a:p>
            <a:r>
              <a:rPr lang="nl-NL" dirty="0" smtClean="0"/>
              <a:t>Met </a:t>
            </a:r>
            <a:r>
              <a:rPr lang="nl-NL" dirty="0" smtClean="0"/>
              <a:t>je lichaamshouding</a:t>
            </a:r>
            <a:r>
              <a:rPr lang="nl-NL" dirty="0"/>
              <a:t>, gezichtsuitdrukking, gebaren en stemgebruik druk je ook </a:t>
            </a:r>
            <a:r>
              <a:rPr lang="nl-NL" dirty="0" smtClean="0"/>
              <a:t>iets uit.</a:t>
            </a:r>
          </a:p>
          <a:p>
            <a:r>
              <a:rPr lang="nl-NL" dirty="0" smtClean="0"/>
              <a:t>Congruent of overeenstemming (non verbaal wint)</a:t>
            </a:r>
          </a:p>
          <a:p>
            <a:r>
              <a:rPr lang="nl-NL" dirty="0" smtClean="0"/>
              <a:t>Maakt niet uit wat je </a:t>
            </a:r>
            <a:r>
              <a:rPr lang="nl-NL" dirty="0" smtClean="0"/>
              <a:t>zegt, </a:t>
            </a:r>
            <a:r>
              <a:rPr lang="nl-NL" dirty="0" smtClean="0"/>
              <a:t>maar hoe je het zegt</a:t>
            </a:r>
          </a:p>
          <a:p>
            <a:endParaRPr lang="nl-NL" dirty="0"/>
          </a:p>
          <a:p>
            <a:r>
              <a:rPr lang="nl-NL" dirty="0" smtClean="0"/>
              <a:t>Doelen:</a:t>
            </a:r>
          </a:p>
          <a:p>
            <a:pPr marL="0" indent="0">
              <a:buNone/>
            </a:pPr>
            <a:r>
              <a:rPr lang="nl-NL" dirty="0" smtClean="0"/>
              <a:t>-ondersteuning </a:t>
            </a:r>
            <a:r>
              <a:rPr lang="nl-NL" dirty="0"/>
              <a:t>van hetgeen je zegt, bijvoorbeeld je hand opsteken als </a:t>
            </a:r>
            <a:r>
              <a:rPr lang="nl-NL" dirty="0" smtClean="0"/>
              <a:t>je iemand </a:t>
            </a:r>
            <a:r>
              <a:rPr lang="nl-NL" dirty="0"/>
              <a:t>groet;</a:t>
            </a:r>
          </a:p>
          <a:p>
            <a:pPr marL="0" indent="0">
              <a:buNone/>
            </a:pPr>
            <a:r>
              <a:rPr lang="nl-NL" dirty="0"/>
              <a:t>– aanvulling op hetgeen je vertelt, bijvoorbeeld een lach bij een ‘vervelende</a:t>
            </a:r>
            <a:r>
              <a:rPr lang="nl-NL" dirty="0" smtClean="0"/>
              <a:t>’ opmerking </a:t>
            </a:r>
            <a:r>
              <a:rPr lang="nl-NL" dirty="0"/>
              <a:t>geeft aan dat de opmerking niet zo vervelend bedoeld is.</a:t>
            </a:r>
          </a:p>
        </p:txBody>
      </p:sp>
    </p:spTree>
    <p:extLst>
      <p:ext uri="{BB962C8B-B14F-4D97-AF65-F5344CB8AC3E}">
        <p14:creationId xmlns:p14="http://schemas.microsoft.com/office/powerpoint/2010/main" val="1533811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Verschillende communicatie vormen</a:t>
            </a:r>
            <a:endParaRPr lang="nl-NL" dirty="0"/>
          </a:p>
        </p:txBody>
      </p:sp>
      <p:sp>
        <p:nvSpPr>
          <p:cNvPr id="3" name="Tijdelijke aanduiding voor inhoud 2"/>
          <p:cNvSpPr>
            <a:spLocks noGrp="1"/>
          </p:cNvSpPr>
          <p:nvPr>
            <p:ph idx="1"/>
          </p:nvPr>
        </p:nvSpPr>
        <p:spPr/>
        <p:txBody>
          <a:bodyPr/>
          <a:lstStyle/>
          <a:p>
            <a:r>
              <a:rPr lang="nl-NL" dirty="0" smtClean="0"/>
              <a:t>Verbaal en non verbaal</a:t>
            </a:r>
          </a:p>
          <a:p>
            <a:r>
              <a:rPr lang="nl-NL" dirty="0" smtClean="0"/>
              <a:t>Schriftelijk</a:t>
            </a:r>
          </a:p>
          <a:p>
            <a:r>
              <a:rPr lang="nl-NL" dirty="0" smtClean="0"/>
              <a:t>Visueel</a:t>
            </a:r>
          </a:p>
          <a:p>
            <a:r>
              <a:rPr lang="nl-NL" dirty="0" smtClean="0"/>
              <a:t>Formeel en informeel</a:t>
            </a:r>
          </a:p>
          <a:p>
            <a:r>
              <a:rPr lang="nl-NL" dirty="0"/>
              <a:t>Verticale en horizontale </a:t>
            </a:r>
            <a:r>
              <a:rPr lang="nl-NL" dirty="0" smtClean="0"/>
              <a:t>communicatie</a:t>
            </a:r>
          </a:p>
          <a:p>
            <a:r>
              <a:rPr lang="nl-NL" dirty="0" smtClean="0"/>
              <a:t>Persoonlijk en onpersoonlijk</a:t>
            </a:r>
            <a:endParaRPr lang="nl-NL" dirty="0"/>
          </a:p>
          <a:p>
            <a:endParaRPr lang="nl-NL" dirty="0"/>
          </a:p>
        </p:txBody>
      </p:sp>
    </p:spTree>
    <p:extLst>
      <p:ext uri="{BB962C8B-B14F-4D97-AF65-F5344CB8AC3E}">
        <p14:creationId xmlns:p14="http://schemas.microsoft.com/office/powerpoint/2010/main" val="3313487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a:xfrm>
            <a:off x="677334" y="1270000"/>
            <a:ext cx="9057793" cy="5297055"/>
          </a:xfrm>
        </p:spPr>
        <p:txBody>
          <a:bodyPr/>
          <a:lstStyle/>
          <a:p>
            <a:r>
              <a:rPr lang="nl-NL" i="1" dirty="0"/>
              <a:t>Welk voordeel heeft schriftelijke communicatie boven </a:t>
            </a:r>
            <a:r>
              <a:rPr lang="nl-NL" i="1" dirty="0" smtClean="0"/>
              <a:t>mondelinge communicatie?</a:t>
            </a:r>
          </a:p>
          <a:p>
            <a:endParaRPr lang="nl-NL" i="1" dirty="0"/>
          </a:p>
          <a:p>
            <a:r>
              <a:rPr lang="nl-NL" i="1" dirty="0" smtClean="0"/>
              <a:t>Welk </a:t>
            </a:r>
            <a:r>
              <a:rPr lang="nl-NL" i="1" dirty="0"/>
              <a:t>nadeel van schriftelijke communicatie ken je</a:t>
            </a:r>
            <a:r>
              <a:rPr lang="nl-NL" i="1" dirty="0" smtClean="0"/>
              <a:t>?</a:t>
            </a:r>
          </a:p>
          <a:p>
            <a:endParaRPr lang="nl-NL" i="1" dirty="0" smtClean="0"/>
          </a:p>
          <a:p>
            <a:r>
              <a:rPr lang="nl-NL" dirty="0" smtClean="0"/>
              <a:t>Opdracht: ga naar </a:t>
            </a:r>
            <a:r>
              <a:rPr lang="nl-NL" dirty="0" err="1" smtClean="0"/>
              <a:t>myspot</a:t>
            </a:r>
            <a:r>
              <a:rPr lang="nl-NL" dirty="0" smtClean="0"/>
              <a:t>/ontwikkelcentrum en kies de module “ondernemen en leidinggeven”. Kies binnen die module het boekje “Feedback geven”. Werk het hele boekje door en maak dan de toets. Maak van het resultaat van de toets een print screen met de score. Deze lever je in en wordt onderdeel van je eindcijfer. </a:t>
            </a:r>
          </a:p>
          <a:p>
            <a:endParaRPr lang="nl-NL" dirty="0"/>
          </a:p>
        </p:txBody>
      </p:sp>
      <p:pic>
        <p:nvPicPr>
          <p:cNvPr id="4" name="Afbeelding 3"/>
          <p:cNvPicPr>
            <a:picLocks noChangeAspect="1"/>
          </p:cNvPicPr>
          <p:nvPr/>
        </p:nvPicPr>
        <p:blipFill>
          <a:blip r:embed="rId2"/>
          <a:stretch>
            <a:fillRect/>
          </a:stretch>
        </p:blipFill>
        <p:spPr>
          <a:xfrm>
            <a:off x="5924406" y="4363748"/>
            <a:ext cx="3095625" cy="2009775"/>
          </a:xfrm>
          <a:prstGeom prst="rect">
            <a:avLst/>
          </a:prstGeom>
        </p:spPr>
      </p:pic>
      <p:pic>
        <p:nvPicPr>
          <p:cNvPr id="6" name="Afbeelding 5"/>
          <p:cNvPicPr>
            <a:picLocks noChangeAspect="1"/>
          </p:cNvPicPr>
          <p:nvPr/>
        </p:nvPicPr>
        <p:blipFill>
          <a:blip r:embed="rId3"/>
          <a:stretch>
            <a:fillRect/>
          </a:stretch>
        </p:blipFill>
        <p:spPr>
          <a:xfrm>
            <a:off x="981533" y="4499408"/>
            <a:ext cx="4638675" cy="1590675"/>
          </a:xfrm>
          <a:prstGeom prst="rect">
            <a:avLst/>
          </a:prstGeom>
        </p:spPr>
      </p:pic>
    </p:spTree>
    <p:extLst>
      <p:ext uri="{BB962C8B-B14F-4D97-AF65-F5344CB8AC3E}">
        <p14:creationId xmlns:p14="http://schemas.microsoft.com/office/powerpoint/2010/main" val="36233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238</TotalTime>
  <Words>1015</Words>
  <Application>Microsoft Office PowerPoint</Application>
  <PresentationFormat>Breedbeeld</PresentationFormat>
  <Paragraphs>72</Paragraphs>
  <Slides>9</Slides>
  <Notes>3</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Trebuchet MS</vt:lpstr>
      <vt:lpstr>Wingdings 3</vt:lpstr>
      <vt:lpstr>Facet</vt:lpstr>
      <vt:lpstr>communiceren</vt:lpstr>
      <vt:lpstr>Doel/ inhoud</vt:lpstr>
      <vt:lpstr>Doelen van een gesprek</vt:lpstr>
      <vt:lpstr>Kanalen</vt:lpstr>
      <vt:lpstr>Feiten en meningen</vt:lpstr>
      <vt:lpstr>Objectief en subjectief</vt:lpstr>
      <vt:lpstr>Doelen non verbale communicatie</vt:lpstr>
      <vt:lpstr>Verschillende communicatie vormen</vt:lpstr>
      <vt:lpstr>Opdracht</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communiceren</dc:title>
  <dc:creator>Nikki Pots</dc:creator>
  <cp:lastModifiedBy>Géraar de Jong</cp:lastModifiedBy>
  <cp:revision>17</cp:revision>
  <dcterms:created xsi:type="dcterms:W3CDTF">2017-10-04T13:57:21Z</dcterms:created>
  <dcterms:modified xsi:type="dcterms:W3CDTF">2019-03-24T21:16:37Z</dcterms:modified>
</cp:coreProperties>
</file>